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3" r:id="rId2"/>
    <p:sldId id="365" r:id="rId3"/>
    <p:sldId id="366" r:id="rId4"/>
    <p:sldId id="364" r:id="rId5"/>
    <p:sldId id="367" r:id="rId6"/>
    <p:sldId id="368" r:id="rId7"/>
    <p:sldId id="369" r:id="rId8"/>
    <p:sldId id="3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8DCC4BD1-24C9-4E9F-929B-09F7868E8B0E}">
          <p14:sldIdLst>
            <p14:sldId id="363"/>
            <p14:sldId id="365"/>
            <p14:sldId id="366"/>
            <p14:sldId id="364"/>
            <p14:sldId id="367"/>
            <p14:sldId id="368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84" autoAdjust="0"/>
    <p:restoredTop sz="97461" autoAdjust="0"/>
  </p:normalViewPr>
  <p:slideViewPr>
    <p:cSldViewPr snapToGrid="0" showGuides="1">
      <p:cViewPr varScale="1">
        <p:scale>
          <a:sx n="81" d="100"/>
          <a:sy n="81" d="100"/>
        </p:scale>
        <p:origin x="984" y="6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18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11/24/2020</a:t>
            </a:fld>
            <a:endParaRPr lang="en-US" sz="1050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</a:rPr>
              <a:t>Hand out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‹#›</a:t>
            </a:fld>
            <a:endParaRPr lang="en-US" sz="1050" dirty="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11/24/2020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streetmap.org/wiki/Main_Page" TargetMode="External"/><Relationship Id="rId2" Type="http://schemas.openxmlformats.org/officeDocument/2006/relationships/hyperlink" Target="https://aws.amazon.com/blogs/big-data/querying-openstreetmap-with-amazon-athena/" TargetMode="External"/><Relationship Id="rId1" Type="http://schemas.openxmlformats.org/officeDocument/2006/relationships/slideLayout" Target="../slideLayouts/slideLayout54.xml"/><Relationship Id="rId5" Type="http://schemas.openxmlformats.org/officeDocument/2006/relationships/hyperlink" Target="https://new.siemens.com/uk/en/company/jobs/search-careers/graduate-development-program.html" TargetMode="External"/><Relationship Id="rId4" Type="http://schemas.openxmlformats.org/officeDocument/2006/relationships/hyperlink" Target="https://www.siemens.co.uk/care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BFCD-C12A-436D-81B4-4503D665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4"/>
            <a:ext cx="11376788" cy="2462213"/>
          </a:xfrm>
        </p:spPr>
        <p:txBody>
          <a:bodyPr/>
          <a:lstStyle/>
          <a:p>
            <a:r>
              <a:rPr lang="en-GB" dirty="0"/>
              <a:t>Finding High Quality Geospatial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C4C44-B559-4459-8289-BD61902EA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Open Street Maps Data Access on AWS.</a:t>
            </a:r>
          </a:p>
          <a:p>
            <a:endParaRPr lang="en-GB" dirty="0"/>
          </a:p>
          <a:p>
            <a:r>
              <a:rPr lang="en-GB" dirty="0"/>
              <a:t>Dr Colin McLellan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71968-4F14-46CD-A897-C0DE4C18DA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2020 | Dr. Colin McLellan | UK-MAC | 2020-11-15</a:t>
            </a:r>
          </a:p>
        </p:txBody>
      </p:sp>
    </p:spTree>
    <p:extLst>
      <p:ext uri="{BB962C8B-B14F-4D97-AF65-F5344CB8AC3E}">
        <p14:creationId xmlns:p14="http://schemas.microsoft.com/office/powerpoint/2010/main" val="358677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3507-D222-4E6B-91A8-4E3B864E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22DFBC-FA90-458A-9616-D53A6BE361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C674B-86E1-4E39-A864-817E087274DE}"/>
              </a:ext>
            </a:extLst>
          </p:cNvPr>
          <p:cNvSpPr txBox="1"/>
          <p:nvPr/>
        </p:nvSpPr>
        <p:spPr>
          <a:xfrm>
            <a:off x="532015" y="1421476"/>
            <a:ext cx="6322244" cy="33239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dirty="0"/>
              <a:t>Introductions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Who am I? Who do I work for? What do we do?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My perspective of commercial Data Science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Finding useful datasets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Open Street Maps (OSM), what is it? Why is it useful?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Introduction to AWS components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S3, Athena and Glue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Setting up access to OSM with AWS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Demonstration of doing this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Querying you OSM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A look at the OSM Data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Examples uses of this data</a:t>
            </a:r>
          </a:p>
        </p:txBody>
      </p:sp>
    </p:spTree>
    <p:extLst>
      <p:ext uri="{BB962C8B-B14F-4D97-AF65-F5344CB8AC3E}">
        <p14:creationId xmlns:p14="http://schemas.microsoft.com/office/powerpoint/2010/main" val="56747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0275-73C4-44EF-9422-D17D707E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3"/>
            <a:ext cx="11376788" cy="2462213"/>
          </a:xfrm>
        </p:spPr>
        <p:txBody>
          <a:bodyPr/>
          <a:lstStyle/>
          <a:p>
            <a:r>
              <a:rPr lang="en-GB" dirty="0"/>
              <a:t>Who are Siemens Mobility?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AC318-AE02-43E8-B834-4D8E0EA22B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Intelligent Traffic Systems</a:t>
            </a:r>
          </a:p>
          <a:p>
            <a:r>
              <a:rPr lang="en-GB" dirty="0"/>
              <a:t>Rail Infrastructure</a:t>
            </a:r>
          </a:p>
          <a:p>
            <a:r>
              <a:rPr lang="en-GB" dirty="0"/>
              <a:t>Rolling Stock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DE8A19-335C-423D-AC6E-A309B97C49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2020 | Dr. Colin McLellan | UK-MAC | 2020-11-15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4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0563-B8E0-497A-A2AD-0CEA9210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 Set of a (Good) Data Scientist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A2AB8-34CA-444D-981E-4C6A8DB316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F7443-8583-4CFB-8E83-0050D5FC675E}"/>
              </a:ext>
            </a:extLst>
          </p:cNvPr>
          <p:cNvSpPr txBox="1"/>
          <p:nvPr/>
        </p:nvSpPr>
        <p:spPr>
          <a:xfrm>
            <a:off x="410400" y="1529542"/>
            <a:ext cx="4135748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Cleaning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Understanding of Machine Learning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Good Code Practice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Familiarity with Cloud Technology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Understanding of Going to Production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Finding and Using New Data Sources</a:t>
            </a:r>
          </a:p>
        </p:txBody>
      </p:sp>
    </p:spTree>
    <p:extLst>
      <p:ext uri="{BB962C8B-B14F-4D97-AF65-F5344CB8AC3E}">
        <p14:creationId xmlns:p14="http://schemas.microsoft.com/office/powerpoint/2010/main" val="3490990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5026-AAC7-471E-921B-00CB73B5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4"/>
            <a:ext cx="11376788" cy="615553"/>
          </a:xfrm>
        </p:spPr>
        <p:txBody>
          <a:bodyPr/>
          <a:lstStyle/>
          <a:p>
            <a:r>
              <a:rPr lang="en-GB" dirty="0"/>
              <a:t>Finding and Incorporating New 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F7C25-9AF7-4B5B-8B3C-62940B76A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2535383"/>
            <a:ext cx="9288000" cy="327141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CC959-0E7A-46A7-A20F-F18C3710DE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2020 | Dr. Colin McLellan | UK-MAC | 2020-11-15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011-460F-49D0-82ED-60E9C0C2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OSM Planet Data Model: Nodes, Ways and Areas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C3228-99EF-4D90-AA4C-E35D6ED29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6E8EA2-C6B8-485E-9400-B5833A52AFCC}"/>
              </a:ext>
            </a:extLst>
          </p:cNvPr>
          <p:cNvSpPr/>
          <p:nvPr/>
        </p:nvSpPr>
        <p:spPr>
          <a:xfrm>
            <a:off x="2086494" y="2036618"/>
            <a:ext cx="581891" cy="57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2C6BE-3483-4A16-8864-8761A219461D}"/>
              </a:ext>
            </a:extLst>
          </p:cNvPr>
          <p:cNvSpPr txBox="1"/>
          <p:nvPr/>
        </p:nvSpPr>
        <p:spPr>
          <a:xfrm>
            <a:off x="2101721" y="1759619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/>
              <a:t>Node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E960F9-05A5-4D58-9997-3FE9A7E5E8B1}"/>
              </a:ext>
            </a:extLst>
          </p:cNvPr>
          <p:cNvSpPr/>
          <p:nvPr/>
        </p:nvSpPr>
        <p:spPr>
          <a:xfrm>
            <a:off x="7035338" y="2358404"/>
            <a:ext cx="581891" cy="57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A06F8-749E-46E6-AE0D-710F5E88C427}"/>
              </a:ext>
            </a:extLst>
          </p:cNvPr>
          <p:cNvSpPr txBox="1"/>
          <p:nvPr/>
        </p:nvSpPr>
        <p:spPr>
          <a:xfrm>
            <a:off x="7178806" y="2934404"/>
            <a:ext cx="2949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dirty="0" err="1"/>
              <a:t>x,y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8A7D09-C34D-4596-959B-4BB99B635EA0}"/>
              </a:ext>
            </a:extLst>
          </p:cNvPr>
          <p:cNvSpPr/>
          <p:nvPr/>
        </p:nvSpPr>
        <p:spPr>
          <a:xfrm>
            <a:off x="8365375" y="1517964"/>
            <a:ext cx="581891" cy="57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58B2E-A56B-4E4F-8B07-360546C29B5B}"/>
              </a:ext>
            </a:extLst>
          </p:cNvPr>
          <p:cNvSpPr txBox="1"/>
          <p:nvPr/>
        </p:nvSpPr>
        <p:spPr>
          <a:xfrm>
            <a:off x="8508843" y="2035775"/>
            <a:ext cx="2949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dirty="0" err="1"/>
              <a:t>x,y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209AB2-E1AC-40B1-A279-0A8BF67A2DF9}"/>
              </a:ext>
            </a:extLst>
          </p:cNvPr>
          <p:cNvSpPr/>
          <p:nvPr/>
        </p:nvSpPr>
        <p:spPr>
          <a:xfrm>
            <a:off x="9858277" y="2050309"/>
            <a:ext cx="581891" cy="57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A8D28-FCDA-4A27-A92A-23899C139EC1}"/>
              </a:ext>
            </a:extLst>
          </p:cNvPr>
          <p:cNvSpPr txBox="1"/>
          <p:nvPr/>
        </p:nvSpPr>
        <p:spPr>
          <a:xfrm>
            <a:off x="10001745" y="2651844"/>
            <a:ext cx="2949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dirty="0" err="1"/>
              <a:t>x,y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BC0764-7A68-4F25-8729-869914AC1F46}"/>
              </a:ext>
            </a:extLst>
          </p:cNvPr>
          <p:cNvCxnSpPr>
            <a:cxnSpLocks/>
          </p:cNvCxnSpPr>
          <p:nvPr/>
        </p:nvCxnSpPr>
        <p:spPr>
          <a:xfrm flipV="1">
            <a:off x="7326282" y="1747775"/>
            <a:ext cx="1314806" cy="852999"/>
          </a:xfrm>
          <a:prstGeom prst="line">
            <a:avLst/>
          </a:prstGeom>
          <a:ln w="38100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3FCA70-3713-4962-BB47-2B5D0872D9FE}"/>
              </a:ext>
            </a:extLst>
          </p:cNvPr>
          <p:cNvCxnSpPr>
            <a:cxnSpLocks/>
          </p:cNvCxnSpPr>
          <p:nvPr/>
        </p:nvCxnSpPr>
        <p:spPr>
          <a:xfrm>
            <a:off x="8656319" y="1747775"/>
            <a:ext cx="1551711" cy="610629"/>
          </a:xfrm>
          <a:prstGeom prst="line">
            <a:avLst/>
          </a:prstGeom>
          <a:ln w="38100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E073CB4-71A6-4789-954D-7813187B65DB}"/>
              </a:ext>
            </a:extLst>
          </p:cNvPr>
          <p:cNvSpPr txBox="1"/>
          <p:nvPr/>
        </p:nvSpPr>
        <p:spPr>
          <a:xfrm>
            <a:off x="8357680" y="1054800"/>
            <a:ext cx="21765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dirty="0"/>
              <a:t>Way [Nodes]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35ABC4-A372-41B7-B0B5-2FF1D706D407}"/>
              </a:ext>
            </a:extLst>
          </p:cNvPr>
          <p:cNvSpPr/>
          <p:nvPr/>
        </p:nvSpPr>
        <p:spPr>
          <a:xfrm>
            <a:off x="6932815" y="1376585"/>
            <a:ext cx="3782291" cy="21029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6710D6-5835-4371-9CC5-564EA4DD7283}"/>
              </a:ext>
            </a:extLst>
          </p:cNvPr>
          <p:cNvSpPr txBox="1"/>
          <p:nvPr/>
        </p:nvSpPr>
        <p:spPr>
          <a:xfrm>
            <a:off x="8337605" y="3709312"/>
            <a:ext cx="21025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/>
              <a:t>Area [Nodes | Ways]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65B5AA-7F33-4A50-81C4-2C480E997E88}"/>
              </a:ext>
            </a:extLst>
          </p:cNvPr>
          <p:cNvSpPr/>
          <p:nvPr/>
        </p:nvSpPr>
        <p:spPr>
          <a:xfrm>
            <a:off x="6914757" y="4014626"/>
            <a:ext cx="3988724" cy="21029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C73F1DD-1E45-442F-BABE-DD4016FBF505}"/>
              </a:ext>
            </a:extLst>
          </p:cNvPr>
          <p:cNvSpPr/>
          <p:nvPr/>
        </p:nvSpPr>
        <p:spPr>
          <a:xfrm>
            <a:off x="7492493" y="4309829"/>
            <a:ext cx="3092334" cy="1571105"/>
          </a:xfrm>
          <a:custGeom>
            <a:avLst/>
            <a:gdLst>
              <a:gd name="connsiteX0" fmla="*/ 16625 w 3092334"/>
              <a:gd name="connsiteY0" fmla="*/ 24938 h 1571105"/>
              <a:gd name="connsiteX1" fmla="*/ 0 w 3092334"/>
              <a:gd name="connsiteY1" fmla="*/ 1571105 h 1571105"/>
              <a:gd name="connsiteX2" fmla="*/ 2144683 w 3092334"/>
              <a:gd name="connsiteY2" fmla="*/ 1571105 h 1571105"/>
              <a:gd name="connsiteX3" fmla="*/ 2136370 w 3092334"/>
              <a:gd name="connsiteY3" fmla="*/ 980902 h 1571105"/>
              <a:gd name="connsiteX4" fmla="*/ 3092334 w 3092334"/>
              <a:gd name="connsiteY4" fmla="*/ 980902 h 1571105"/>
              <a:gd name="connsiteX5" fmla="*/ 3075709 w 3092334"/>
              <a:gd name="connsiteY5" fmla="*/ 16625 h 1571105"/>
              <a:gd name="connsiteX6" fmla="*/ 1712421 w 3092334"/>
              <a:gd name="connsiteY6" fmla="*/ 24938 h 1571105"/>
              <a:gd name="connsiteX7" fmla="*/ 1712421 w 3092334"/>
              <a:gd name="connsiteY7" fmla="*/ 623454 h 1571105"/>
              <a:gd name="connsiteX8" fmla="*/ 864523 w 3092334"/>
              <a:gd name="connsiteY8" fmla="*/ 640080 h 1571105"/>
              <a:gd name="connsiteX9" fmla="*/ 881149 w 3092334"/>
              <a:gd name="connsiteY9" fmla="*/ 0 h 1571105"/>
              <a:gd name="connsiteX10" fmla="*/ 16625 w 3092334"/>
              <a:gd name="connsiteY10" fmla="*/ 24938 h 157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2334" h="1571105">
                <a:moveTo>
                  <a:pt x="16625" y="24938"/>
                </a:moveTo>
                <a:lnTo>
                  <a:pt x="0" y="1571105"/>
                </a:lnTo>
                <a:lnTo>
                  <a:pt x="2144683" y="1571105"/>
                </a:lnTo>
                <a:lnTo>
                  <a:pt x="2136370" y="980902"/>
                </a:lnTo>
                <a:lnTo>
                  <a:pt x="3092334" y="980902"/>
                </a:lnTo>
                <a:lnTo>
                  <a:pt x="3075709" y="16625"/>
                </a:lnTo>
                <a:lnTo>
                  <a:pt x="1712421" y="24938"/>
                </a:lnTo>
                <a:lnTo>
                  <a:pt x="1712421" y="623454"/>
                </a:lnTo>
                <a:lnTo>
                  <a:pt x="864523" y="640080"/>
                </a:lnTo>
                <a:lnTo>
                  <a:pt x="881149" y="0"/>
                </a:lnTo>
                <a:lnTo>
                  <a:pt x="16625" y="2493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GB" dirty="0" err="1"/>
              <a:t>xy</a:t>
            </a:r>
            <a:endParaRPr lang="en-GB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CABAFD5-2EF2-471E-AB3B-FC10582D8C04}"/>
              </a:ext>
            </a:extLst>
          </p:cNvPr>
          <p:cNvSpPr/>
          <p:nvPr/>
        </p:nvSpPr>
        <p:spPr>
          <a:xfrm>
            <a:off x="8278017" y="4865039"/>
            <a:ext cx="172886" cy="1788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F6FA66-F9E8-433A-AE90-B7C6A2F84EBB}"/>
              </a:ext>
            </a:extLst>
          </p:cNvPr>
          <p:cNvSpPr/>
          <p:nvPr/>
        </p:nvSpPr>
        <p:spPr>
          <a:xfrm>
            <a:off x="8294639" y="4225941"/>
            <a:ext cx="172886" cy="1788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72769F3-FCA3-4E76-8380-FD1476EC75FB}"/>
              </a:ext>
            </a:extLst>
          </p:cNvPr>
          <p:cNvSpPr/>
          <p:nvPr/>
        </p:nvSpPr>
        <p:spPr>
          <a:xfrm>
            <a:off x="7431812" y="4220390"/>
            <a:ext cx="172886" cy="1788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028397-D906-42F1-9321-F98FC055E79D}"/>
              </a:ext>
            </a:extLst>
          </p:cNvPr>
          <p:cNvSpPr/>
          <p:nvPr/>
        </p:nvSpPr>
        <p:spPr>
          <a:xfrm>
            <a:off x="7431812" y="5769352"/>
            <a:ext cx="172886" cy="1788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D265B-BCBB-4661-99DF-4A24D136E898}"/>
              </a:ext>
            </a:extLst>
          </p:cNvPr>
          <p:cNvSpPr txBox="1"/>
          <p:nvPr/>
        </p:nvSpPr>
        <p:spPr>
          <a:xfrm>
            <a:off x="8278017" y="5018437"/>
            <a:ext cx="1924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>
                <a:solidFill>
                  <a:schemeClr val="accent1"/>
                </a:solidFill>
              </a:rPr>
              <a:t>x,y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7A7DDA-BF22-4D8B-90E5-871122F21A03}"/>
              </a:ext>
            </a:extLst>
          </p:cNvPr>
          <p:cNvSpPr txBox="1"/>
          <p:nvPr/>
        </p:nvSpPr>
        <p:spPr>
          <a:xfrm>
            <a:off x="8470919" y="4231152"/>
            <a:ext cx="1924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>
                <a:solidFill>
                  <a:schemeClr val="accent1"/>
                </a:solidFill>
              </a:rPr>
              <a:t>x,y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F3622C-AB10-4999-974E-5C63A3E03ACB}"/>
              </a:ext>
            </a:extLst>
          </p:cNvPr>
          <p:cNvSpPr txBox="1"/>
          <p:nvPr/>
        </p:nvSpPr>
        <p:spPr>
          <a:xfrm>
            <a:off x="7431812" y="4043301"/>
            <a:ext cx="1924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>
                <a:solidFill>
                  <a:schemeClr val="accent1"/>
                </a:solidFill>
              </a:rPr>
              <a:t>x,y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44FDB3-A13E-4E20-B511-437EA1BF7BA8}"/>
              </a:ext>
            </a:extLst>
          </p:cNvPr>
          <p:cNvSpPr txBox="1"/>
          <p:nvPr/>
        </p:nvSpPr>
        <p:spPr>
          <a:xfrm>
            <a:off x="7422040" y="5894931"/>
            <a:ext cx="1924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>
                <a:solidFill>
                  <a:schemeClr val="accent1"/>
                </a:solidFill>
              </a:rPr>
              <a:t>x,y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D2989E9-9299-4C24-89C8-47E977604C46}"/>
              </a:ext>
            </a:extLst>
          </p:cNvPr>
          <p:cNvSpPr/>
          <p:nvPr/>
        </p:nvSpPr>
        <p:spPr>
          <a:xfrm>
            <a:off x="9546016" y="5791495"/>
            <a:ext cx="172886" cy="1788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8B9E56-81C0-418B-878A-ECDC90D5A012}"/>
              </a:ext>
            </a:extLst>
          </p:cNvPr>
          <p:cNvSpPr txBox="1"/>
          <p:nvPr/>
        </p:nvSpPr>
        <p:spPr>
          <a:xfrm>
            <a:off x="9536244" y="5917074"/>
            <a:ext cx="1924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>
                <a:solidFill>
                  <a:schemeClr val="accent1"/>
                </a:solidFill>
              </a:rPr>
              <a:t>x,y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0524F79-47D8-44D5-991B-6EBD74228C99}"/>
              </a:ext>
            </a:extLst>
          </p:cNvPr>
          <p:cNvSpPr/>
          <p:nvPr/>
        </p:nvSpPr>
        <p:spPr>
          <a:xfrm>
            <a:off x="7584212" y="5921752"/>
            <a:ext cx="172886" cy="1788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A97EAE-FC17-4296-B349-89858F7A8C6C}"/>
              </a:ext>
            </a:extLst>
          </p:cNvPr>
          <p:cNvSpPr txBox="1"/>
          <p:nvPr/>
        </p:nvSpPr>
        <p:spPr>
          <a:xfrm>
            <a:off x="7574440" y="6047331"/>
            <a:ext cx="1924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>
                <a:solidFill>
                  <a:schemeClr val="accent1"/>
                </a:solidFill>
              </a:rPr>
              <a:t>x,y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6639DDD-E3A6-4B13-85BA-80582D500087}"/>
              </a:ext>
            </a:extLst>
          </p:cNvPr>
          <p:cNvSpPr/>
          <p:nvPr/>
        </p:nvSpPr>
        <p:spPr>
          <a:xfrm>
            <a:off x="10498384" y="5231796"/>
            <a:ext cx="172886" cy="1788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830831-3448-42E9-8C0D-3186DE3775F7}"/>
              </a:ext>
            </a:extLst>
          </p:cNvPr>
          <p:cNvSpPr txBox="1"/>
          <p:nvPr/>
        </p:nvSpPr>
        <p:spPr>
          <a:xfrm>
            <a:off x="10488612" y="5357375"/>
            <a:ext cx="1924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>
                <a:solidFill>
                  <a:schemeClr val="accent1"/>
                </a:solidFill>
              </a:rPr>
              <a:t>x,y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664D4B4-233F-4A32-9797-F2273D5A44E4}"/>
              </a:ext>
            </a:extLst>
          </p:cNvPr>
          <p:cNvSpPr/>
          <p:nvPr/>
        </p:nvSpPr>
        <p:spPr>
          <a:xfrm>
            <a:off x="9083085" y="4866588"/>
            <a:ext cx="172886" cy="1788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F69CFA-F71C-40C6-8557-77B686390BBB}"/>
              </a:ext>
            </a:extLst>
          </p:cNvPr>
          <p:cNvSpPr txBox="1"/>
          <p:nvPr/>
        </p:nvSpPr>
        <p:spPr>
          <a:xfrm>
            <a:off x="9259365" y="4871799"/>
            <a:ext cx="1924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>
                <a:solidFill>
                  <a:schemeClr val="accent1"/>
                </a:solidFill>
              </a:rPr>
              <a:t>x,y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563A624-866A-4395-9AFC-60AAB0E209D7}"/>
              </a:ext>
            </a:extLst>
          </p:cNvPr>
          <p:cNvSpPr/>
          <p:nvPr/>
        </p:nvSpPr>
        <p:spPr>
          <a:xfrm>
            <a:off x="9121739" y="4264992"/>
            <a:ext cx="172886" cy="1788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644F33-0A9E-4C49-BC82-6822E4EDFCA7}"/>
              </a:ext>
            </a:extLst>
          </p:cNvPr>
          <p:cNvSpPr txBox="1"/>
          <p:nvPr/>
        </p:nvSpPr>
        <p:spPr>
          <a:xfrm>
            <a:off x="9121739" y="4087903"/>
            <a:ext cx="1924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>
                <a:solidFill>
                  <a:schemeClr val="accent1"/>
                </a:solidFill>
              </a:rPr>
              <a:t>x,y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70EB227-AAE6-44AA-BA71-BD60D82AA40B}"/>
              </a:ext>
            </a:extLst>
          </p:cNvPr>
          <p:cNvSpPr/>
          <p:nvPr/>
        </p:nvSpPr>
        <p:spPr>
          <a:xfrm>
            <a:off x="10486931" y="4246190"/>
            <a:ext cx="172886" cy="1788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D0CD4A-24C4-4B43-B787-251A4CD9600C}"/>
              </a:ext>
            </a:extLst>
          </p:cNvPr>
          <p:cNvSpPr txBox="1"/>
          <p:nvPr/>
        </p:nvSpPr>
        <p:spPr>
          <a:xfrm>
            <a:off x="10486931" y="4069101"/>
            <a:ext cx="1924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>
                <a:solidFill>
                  <a:schemeClr val="accent1"/>
                </a:solidFill>
              </a:rPr>
              <a:t>x,y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01AEE50-EA37-4DC2-BF56-03D514F15864}"/>
              </a:ext>
            </a:extLst>
          </p:cNvPr>
          <p:cNvSpPr/>
          <p:nvPr/>
        </p:nvSpPr>
        <p:spPr>
          <a:xfrm>
            <a:off x="9555566" y="5186493"/>
            <a:ext cx="172886" cy="1788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C6A64D-34A5-4902-923A-C59FC80C058E}"/>
              </a:ext>
            </a:extLst>
          </p:cNvPr>
          <p:cNvSpPr txBox="1"/>
          <p:nvPr/>
        </p:nvSpPr>
        <p:spPr>
          <a:xfrm>
            <a:off x="9555566" y="5009404"/>
            <a:ext cx="1924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>
                <a:solidFill>
                  <a:schemeClr val="accent1"/>
                </a:solidFill>
              </a:rPr>
              <a:t>x,y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85C648F-C57C-4D18-B534-C938AF4E141F}"/>
              </a:ext>
            </a:extLst>
          </p:cNvPr>
          <p:cNvSpPr txBox="1"/>
          <p:nvPr/>
        </p:nvSpPr>
        <p:spPr>
          <a:xfrm>
            <a:off x="2226942" y="2549187"/>
            <a:ext cx="2949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dirty="0" err="1"/>
              <a:t>x,y</a:t>
            </a:r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2A3B824-EA99-413B-B44A-435A7683BFD1}"/>
              </a:ext>
            </a:extLst>
          </p:cNvPr>
          <p:cNvSpPr/>
          <p:nvPr/>
        </p:nvSpPr>
        <p:spPr>
          <a:xfrm>
            <a:off x="889355" y="4728119"/>
            <a:ext cx="581891" cy="57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1159359-91D8-4785-BB17-71BA4D4BE59A}"/>
              </a:ext>
            </a:extLst>
          </p:cNvPr>
          <p:cNvSpPr txBox="1"/>
          <p:nvPr/>
        </p:nvSpPr>
        <p:spPr>
          <a:xfrm>
            <a:off x="1032823" y="5304119"/>
            <a:ext cx="2949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dirty="0" err="1"/>
              <a:t>x,y</a:t>
            </a:r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72D4E96-8C9B-4640-B84A-1C78E7D8D66F}"/>
              </a:ext>
            </a:extLst>
          </p:cNvPr>
          <p:cNvSpPr/>
          <p:nvPr/>
        </p:nvSpPr>
        <p:spPr>
          <a:xfrm>
            <a:off x="2219392" y="3887679"/>
            <a:ext cx="581891" cy="57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40FEAF1-EABA-4858-9C33-F5970A6BA72F}"/>
              </a:ext>
            </a:extLst>
          </p:cNvPr>
          <p:cNvSpPr txBox="1"/>
          <p:nvPr/>
        </p:nvSpPr>
        <p:spPr>
          <a:xfrm>
            <a:off x="2362860" y="4405490"/>
            <a:ext cx="2949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dirty="0" err="1"/>
              <a:t>x,y</a:t>
            </a:r>
            <a:endParaRPr lang="en-GB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723D896-2A55-46A7-8BF6-A1AE1F7315E6}"/>
              </a:ext>
            </a:extLst>
          </p:cNvPr>
          <p:cNvSpPr/>
          <p:nvPr/>
        </p:nvSpPr>
        <p:spPr>
          <a:xfrm>
            <a:off x="3712294" y="4420024"/>
            <a:ext cx="581891" cy="57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D5EC41C-4E44-49F2-9AC9-A60E1DF6EC5D}"/>
              </a:ext>
            </a:extLst>
          </p:cNvPr>
          <p:cNvSpPr txBox="1"/>
          <p:nvPr/>
        </p:nvSpPr>
        <p:spPr>
          <a:xfrm>
            <a:off x="3855762" y="5021559"/>
            <a:ext cx="2949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dirty="0" err="1"/>
              <a:t>x,y</a:t>
            </a:r>
            <a:endParaRPr lang="en-GB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A0DE215-BA4A-4798-80F2-D3F98B2188D9}"/>
              </a:ext>
            </a:extLst>
          </p:cNvPr>
          <p:cNvCxnSpPr>
            <a:cxnSpLocks/>
          </p:cNvCxnSpPr>
          <p:nvPr/>
        </p:nvCxnSpPr>
        <p:spPr>
          <a:xfrm flipV="1">
            <a:off x="1180299" y="4117490"/>
            <a:ext cx="1314806" cy="852999"/>
          </a:xfrm>
          <a:prstGeom prst="line">
            <a:avLst/>
          </a:prstGeom>
          <a:ln w="38100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7011295-F634-4CFC-91D8-85AF0CF0507E}"/>
              </a:ext>
            </a:extLst>
          </p:cNvPr>
          <p:cNvCxnSpPr>
            <a:cxnSpLocks/>
          </p:cNvCxnSpPr>
          <p:nvPr/>
        </p:nvCxnSpPr>
        <p:spPr>
          <a:xfrm>
            <a:off x="2510336" y="4117490"/>
            <a:ext cx="1551711" cy="610629"/>
          </a:xfrm>
          <a:prstGeom prst="line">
            <a:avLst/>
          </a:prstGeom>
          <a:ln w="38100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463DBB0-7858-4475-BC54-875134B260CD}"/>
              </a:ext>
            </a:extLst>
          </p:cNvPr>
          <p:cNvSpPr txBox="1"/>
          <p:nvPr/>
        </p:nvSpPr>
        <p:spPr>
          <a:xfrm>
            <a:off x="2211697" y="3424515"/>
            <a:ext cx="21765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dirty="0"/>
              <a:t>Closed Way [Nodes] 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0D5D329-1AC1-4302-98C2-34BA912A37A9}"/>
              </a:ext>
            </a:extLst>
          </p:cNvPr>
          <p:cNvSpPr/>
          <p:nvPr/>
        </p:nvSpPr>
        <p:spPr>
          <a:xfrm>
            <a:off x="786832" y="3746300"/>
            <a:ext cx="3782291" cy="21029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C2F0AC9-A45D-436C-A442-C17E88491E7E}"/>
              </a:ext>
            </a:extLst>
          </p:cNvPr>
          <p:cNvCxnSpPr>
            <a:cxnSpLocks/>
          </p:cNvCxnSpPr>
          <p:nvPr/>
        </p:nvCxnSpPr>
        <p:spPr>
          <a:xfrm flipV="1">
            <a:off x="1332699" y="4710805"/>
            <a:ext cx="2679447" cy="412085"/>
          </a:xfrm>
          <a:prstGeom prst="line">
            <a:avLst/>
          </a:prstGeom>
          <a:ln w="38100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31" grpId="0"/>
      <p:bldP spid="32" grpId="0" animBg="1"/>
      <p:bldP spid="41" grpId="0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" grpId="0"/>
      <p:bldP spid="49" grpId="0"/>
      <p:bldP spid="50" grpId="0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 animBg="1"/>
      <p:bldP spid="59" grpId="0"/>
      <p:bldP spid="60" grpId="0" animBg="1"/>
      <p:bldP spid="61" grpId="0"/>
      <p:bldP spid="62" grpId="0" animBg="1"/>
      <p:bldP spid="63" grpId="0"/>
      <p:bldP spid="64" grpId="0" animBg="1"/>
      <p:bldP spid="65" grpId="0"/>
      <p:bldP spid="116" grpId="0"/>
      <p:bldP spid="118" grpId="0" animBg="1"/>
      <p:bldP spid="119" grpId="0"/>
      <p:bldP spid="120" grpId="0" animBg="1"/>
      <p:bldP spid="121" grpId="0"/>
      <p:bldP spid="122" grpId="0" animBg="1"/>
      <p:bldP spid="123" grpId="0"/>
      <p:bldP spid="126" grpId="0"/>
      <p:bldP spid="1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011-460F-49D0-82ED-60E9C0C2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OSM Planet Data Model: Relations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C3228-99EF-4D90-AA4C-E35D6ED29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2020 | Dr. Colin McLellan | UK-MAC | 2020-11-15</a:t>
            </a:r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463DBB0-7858-4475-BC54-875134B260CD}"/>
              </a:ext>
            </a:extLst>
          </p:cNvPr>
          <p:cNvSpPr txBox="1"/>
          <p:nvPr/>
        </p:nvSpPr>
        <p:spPr>
          <a:xfrm>
            <a:off x="1835264" y="1271518"/>
            <a:ext cx="537505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dirty="0"/>
              <a:t>Relations [Nodes | Ways | Areas] 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0D5D329-1AC1-4302-98C2-34BA912A37A9}"/>
              </a:ext>
            </a:extLst>
          </p:cNvPr>
          <p:cNvSpPr/>
          <p:nvPr/>
        </p:nvSpPr>
        <p:spPr>
          <a:xfrm>
            <a:off x="410400" y="1593302"/>
            <a:ext cx="9340429" cy="4100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705AF7-6425-4D62-8757-8AFDE8A959C0}"/>
              </a:ext>
            </a:extLst>
          </p:cNvPr>
          <p:cNvSpPr/>
          <p:nvPr/>
        </p:nvSpPr>
        <p:spPr>
          <a:xfrm>
            <a:off x="656705" y="3757353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E1FAE89-B3EE-445B-84CD-FBD950332128}"/>
              </a:ext>
            </a:extLst>
          </p:cNvPr>
          <p:cNvSpPr/>
          <p:nvPr/>
        </p:nvSpPr>
        <p:spPr>
          <a:xfrm>
            <a:off x="1565563" y="3358342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D9E7750-2A0F-45C6-99BC-E6D48843DD13}"/>
              </a:ext>
            </a:extLst>
          </p:cNvPr>
          <p:cNvSpPr/>
          <p:nvPr/>
        </p:nvSpPr>
        <p:spPr>
          <a:xfrm>
            <a:off x="2637905" y="3153295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528040A-1CBE-45FD-B4BA-49D800AB42F3}"/>
              </a:ext>
            </a:extLst>
          </p:cNvPr>
          <p:cNvSpPr/>
          <p:nvPr/>
        </p:nvSpPr>
        <p:spPr>
          <a:xfrm>
            <a:off x="3809999" y="3153295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55B1D48-8ABF-457F-816C-4DEC9609D953}"/>
              </a:ext>
            </a:extLst>
          </p:cNvPr>
          <p:cNvSpPr/>
          <p:nvPr/>
        </p:nvSpPr>
        <p:spPr>
          <a:xfrm>
            <a:off x="5201081" y="3294611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4F0D693-654F-4F1D-B05E-F0065E03B79B}"/>
              </a:ext>
            </a:extLst>
          </p:cNvPr>
          <p:cNvSpPr/>
          <p:nvPr/>
        </p:nvSpPr>
        <p:spPr>
          <a:xfrm>
            <a:off x="6096000" y="3757353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2B64A3D-3FAA-4393-B411-74AF17EEF9F2}"/>
              </a:ext>
            </a:extLst>
          </p:cNvPr>
          <p:cNvSpPr/>
          <p:nvPr/>
        </p:nvSpPr>
        <p:spPr>
          <a:xfrm>
            <a:off x="6378632" y="3898669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8BFFE6-9775-497B-B8D5-6B3065B760B1}"/>
              </a:ext>
            </a:extLst>
          </p:cNvPr>
          <p:cNvSpPr/>
          <p:nvPr/>
        </p:nvSpPr>
        <p:spPr>
          <a:xfrm>
            <a:off x="6661264" y="3973483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EF5A0F2-12AD-4CD9-8E74-BF09D4C020B6}"/>
              </a:ext>
            </a:extLst>
          </p:cNvPr>
          <p:cNvSpPr/>
          <p:nvPr/>
        </p:nvSpPr>
        <p:spPr>
          <a:xfrm>
            <a:off x="6873237" y="4035828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A2C53D-C9E8-498E-A150-9EB927345C57}"/>
              </a:ext>
            </a:extLst>
          </p:cNvPr>
          <p:cNvCxnSpPr>
            <a:stCxn id="17" idx="2"/>
            <a:endCxn id="66" idx="2"/>
          </p:cNvCxnSpPr>
          <p:nvPr/>
        </p:nvCxnSpPr>
        <p:spPr>
          <a:xfrm flipV="1">
            <a:off x="656705" y="3429000"/>
            <a:ext cx="908858" cy="399011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BACDFE-4AB3-4954-93C2-C1EF212D89A5}"/>
              </a:ext>
            </a:extLst>
          </p:cNvPr>
          <p:cNvCxnSpPr>
            <a:stCxn id="66" idx="6"/>
            <a:endCxn id="67" idx="1"/>
          </p:cNvCxnSpPr>
          <p:nvPr/>
        </p:nvCxnSpPr>
        <p:spPr>
          <a:xfrm flipV="1">
            <a:off x="1706880" y="3173990"/>
            <a:ext cx="951720" cy="255010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665041-5ED1-4C8B-B7B4-7A90D9E85B2D}"/>
              </a:ext>
            </a:extLst>
          </p:cNvPr>
          <p:cNvCxnSpPr>
            <a:stCxn id="67" idx="6"/>
            <a:endCxn id="68" idx="6"/>
          </p:cNvCxnSpPr>
          <p:nvPr/>
        </p:nvCxnSpPr>
        <p:spPr>
          <a:xfrm>
            <a:off x="2779222" y="3223953"/>
            <a:ext cx="1172094" cy="0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03C8FF-CB37-414E-A2F9-677A0BD03400}"/>
              </a:ext>
            </a:extLst>
          </p:cNvPr>
          <p:cNvCxnSpPr>
            <a:stCxn id="68" idx="6"/>
            <a:endCxn id="69" idx="2"/>
          </p:cNvCxnSpPr>
          <p:nvPr/>
        </p:nvCxnSpPr>
        <p:spPr>
          <a:xfrm>
            <a:off x="3951316" y="3223953"/>
            <a:ext cx="1249765" cy="141316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C3AF54-62FB-4D6A-951D-6748D9402A89}"/>
              </a:ext>
            </a:extLst>
          </p:cNvPr>
          <p:cNvCxnSpPr>
            <a:stCxn id="69" idx="6"/>
            <a:endCxn id="70" idx="6"/>
          </p:cNvCxnSpPr>
          <p:nvPr/>
        </p:nvCxnSpPr>
        <p:spPr>
          <a:xfrm>
            <a:off x="5342398" y="3365269"/>
            <a:ext cx="894919" cy="462742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27ADA1-968B-4636-81CE-CF9824F41C7F}"/>
              </a:ext>
            </a:extLst>
          </p:cNvPr>
          <p:cNvCxnSpPr>
            <a:cxnSpLocks/>
            <a:stCxn id="70" idx="5"/>
            <a:endCxn id="71" idx="2"/>
          </p:cNvCxnSpPr>
          <p:nvPr/>
        </p:nvCxnSpPr>
        <p:spPr>
          <a:xfrm>
            <a:off x="6216622" y="3877974"/>
            <a:ext cx="162010" cy="91353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0A511D-9EFB-407E-BA8D-BF82E6A6ABEF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6519949" y="3969327"/>
            <a:ext cx="141315" cy="74814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947E24-5808-4ECE-A04B-00D243A202AE}"/>
              </a:ext>
            </a:extLst>
          </p:cNvPr>
          <p:cNvCxnSpPr>
            <a:cxnSpLocks/>
            <a:stCxn id="72" idx="5"/>
            <a:endCxn id="73" idx="6"/>
          </p:cNvCxnSpPr>
          <p:nvPr/>
        </p:nvCxnSpPr>
        <p:spPr>
          <a:xfrm>
            <a:off x="6781886" y="4094104"/>
            <a:ext cx="232668" cy="12382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827801-2D55-470C-BBBD-31CF0F373445}"/>
              </a:ext>
            </a:extLst>
          </p:cNvPr>
          <p:cNvSpPr/>
          <p:nvPr/>
        </p:nvSpPr>
        <p:spPr>
          <a:xfrm>
            <a:off x="3117273" y="2443942"/>
            <a:ext cx="1853738" cy="63869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D398FB-B52B-4275-AF38-AC7637F8B133}"/>
              </a:ext>
            </a:extLst>
          </p:cNvPr>
          <p:cNvSpPr/>
          <p:nvPr/>
        </p:nvSpPr>
        <p:spPr>
          <a:xfrm>
            <a:off x="4900352" y="3003661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06639D9-490B-40D4-978B-BD32D8564788}"/>
              </a:ext>
            </a:extLst>
          </p:cNvPr>
          <p:cNvSpPr/>
          <p:nvPr/>
        </p:nvSpPr>
        <p:spPr>
          <a:xfrm>
            <a:off x="4900351" y="2366367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4E23029-DF6F-4F3F-8F26-A458313658F4}"/>
              </a:ext>
            </a:extLst>
          </p:cNvPr>
          <p:cNvSpPr/>
          <p:nvPr/>
        </p:nvSpPr>
        <p:spPr>
          <a:xfrm>
            <a:off x="3046615" y="2381597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97A490-207E-421B-B04E-47E46BEFDAE9}"/>
              </a:ext>
            </a:extLst>
          </p:cNvPr>
          <p:cNvSpPr/>
          <p:nvPr/>
        </p:nvSpPr>
        <p:spPr>
          <a:xfrm>
            <a:off x="3046615" y="3003661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E92839D-3D17-407A-9254-34710DEF7A11}"/>
              </a:ext>
            </a:extLst>
          </p:cNvPr>
          <p:cNvSpPr/>
          <p:nvPr/>
        </p:nvSpPr>
        <p:spPr>
          <a:xfrm>
            <a:off x="3118742" y="3444245"/>
            <a:ext cx="1853738" cy="63869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68110E3-77D9-42C2-952E-03CA694C4EEC}"/>
              </a:ext>
            </a:extLst>
          </p:cNvPr>
          <p:cNvSpPr/>
          <p:nvPr/>
        </p:nvSpPr>
        <p:spPr>
          <a:xfrm>
            <a:off x="4901821" y="4003964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758CCFF-14D0-4093-AF24-CBE95F40B645}"/>
              </a:ext>
            </a:extLst>
          </p:cNvPr>
          <p:cNvSpPr/>
          <p:nvPr/>
        </p:nvSpPr>
        <p:spPr>
          <a:xfrm>
            <a:off x="4901820" y="3366670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DBCC14B-A725-4D95-820F-4D69D9423966}"/>
              </a:ext>
            </a:extLst>
          </p:cNvPr>
          <p:cNvSpPr/>
          <p:nvPr/>
        </p:nvSpPr>
        <p:spPr>
          <a:xfrm>
            <a:off x="3048084" y="3381900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17A0577-2EAA-484B-B31A-2E171D07D799}"/>
              </a:ext>
            </a:extLst>
          </p:cNvPr>
          <p:cNvSpPr/>
          <p:nvPr/>
        </p:nvSpPr>
        <p:spPr>
          <a:xfrm>
            <a:off x="3048084" y="4003964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2122653-7A62-4683-A45C-4AA3F782411D}"/>
              </a:ext>
            </a:extLst>
          </p:cNvPr>
          <p:cNvSpPr/>
          <p:nvPr/>
        </p:nvSpPr>
        <p:spPr>
          <a:xfrm>
            <a:off x="4416221" y="4145280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7650758-C0EB-44D1-87ED-47316440EAEC}"/>
              </a:ext>
            </a:extLst>
          </p:cNvPr>
          <p:cNvSpPr/>
          <p:nvPr/>
        </p:nvSpPr>
        <p:spPr>
          <a:xfrm>
            <a:off x="4205933" y="4145280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8E32EDC-CD19-4F44-90A3-253CC8C3D975}"/>
              </a:ext>
            </a:extLst>
          </p:cNvPr>
          <p:cNvSpPr/>
          <p:nvPr/>
        </p:nvSpPr>
        <p:spPr>
          <a:xfrm>
            <a:off x="3995645" y="4158200"/>
            <a:ext cx="141317" cy="141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5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C2AC-B675-497D-AFDC-BEEC6386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F61A9-352E-4A69-BE36-0A61FC29D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8399" y="2397324"/>
            <a:ext cx="10222049" cy="3409751"/>
          </a:xfrm>
        </p:spPr>
        <p:txBody>
          <a:bodyPr/>
          <a:lstStyle/>
          <a:p>
            <a:r>
              <a:rPr lang="en-GB" dirty="0"/>
              <a:t>Useful Links:</a:t>
            </a:r>
          </a:p>
          <a:p>
            <a:endParaRPr lang="en-GB" dirty="0"/>
          </a:p>
          <a:p>
            <a:r>
              <a:rPr lang="en-GB" dirty="0"/>
              <a:t>AWS Blog: </a:t>
            </a:r>
            <a:r>
              <a:rPr lang="en-GB" dirty="0">
                <a:hlinkClick r:id="rId2"/>
              </a:rPr>
              <a:t>https://aws.amazon.com/blogs/big-data/querying-openstreetmap-with-amazon-athena/</a:t>
            </a:r>
            <a:endParaRPr lang="en-GB" dirty="0"/>
          </a:p>
          <a:p>
            <a:r>
              <a:rPr lang="en-GB" dirty="0"/>
              <a:t>OSM Wiki: </a:t>
            </a:r>
            <a:r>
              <a:rPr lang="en-GB" dirty="0">
                <a:hlinkClick r:id="rId3"/>
              </a:rPr>
              <a:t>https://wiki.openstreetmap.org/wiki/Main_Page</a:t>
            </a:r>
            <a:endParaRPr lang="en-GB" dirty="0"/>
          </a:p>
          <a:p>
            <a:r>
              <a:rPr lang="en-GB" dirty="0"/>
              <a:t>Siemens Careers: </a:t>
            </a:r>
            <a:r>
              <a:rPr lang="en-GB" dirty="0">
                <a:hlinkClick r:id="rId4"/>
              </a:rPr>
              <a:t>https://www.Siemens.co.uk/careers</a:t>
            </a:r>
            <a:r>
              <a:rPr lang="en-GB" dirty="0"/>
              <a:t> </a:t>
            </a:r>
          </a:p>
          <a:p>
            <a:r>
              <a:rPr lang="en-GB" dirty="0"/>
              <a:t>Siemens Grad Schemes: </a:t>
            </a:r>
            <a:r>
              <a:rPr lang="en-GB" dirty="0">
                <a:hlinkClick r:id="rId5"/>
              </a:rPr>
              <a:t>https://new.siemens.com/uk/en/company/jobs/search-careers/graduate-development-program.html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2000" dirty="0"/>
              <a:t>Colin McLellan: colin.mclellan@siemens.com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183D1-8939-4716-9DDF-BCE3A0286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2020 | Dr. Colin McLellan | UK-MAC | 2020-11-15</a:t>
            </a:r>
          </a:p>
        </p:txBody>
      </p:sp>
    </p:spTree>
    <p:extLst>
      <p:ext uri="{BB962C8B-B14F-4D97-AF65-F5344CB8AC3E}">
        <p14:creationId xmlns:p14="http://schemas.microsoft.com/office/powerpoint/2010/main" val="1898337202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Presentation2" id="{1FD8903B-E094-4D9C-9EE9-1D619D7E7057}" vid="{8DE78BEE-B0F2-4148-A256-ADDA6294FADC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sie-ppt-2010-16x9-standard-eng-v3.0</Template>
  <TotalTime>2373</TotalTime>
  <Words>438</Words>
  <Application>Microsoft Office PowerPoint</Application>
  <PresentationFormat>Widescreen</PresentationFormat>
  <Paragraphs>74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Siemens 2020</vt:lpstr>
      <vt:lpstr>Finding High Quality Geospatial Data</vt:lpstr>
      <vt:lpstr>Outline</vt:lpstr>
      <vt:lpstr>Who are Siemens Mobility?</vt:lpstr>
      <vt:lpstr>Skill Set of a (Good) Data Scientist</vt:lpstr>
      <vt:lpstr>Finding and Incorporating New Data Sources</vt:lpstr>
      <vt:lpstr>OSM Planet Data Model: Nodes, Ways and Areas</vt:lpstr>
      <vt:lpstr>OSM Planet Data Model: Relations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chart two-line headline, Arial, 80 pt</dc:title>
  <dc:creator>McLellan, Colin (MO RC-GB RS BA BS)</dc:creator>
  <cp:keywords>Template</cp:keywords>
  <dc:description>Version 3.0.8
September 2020</dc:description>
  <cp:lastModifiedBy>McLellan, Colin (MO RC-GB RS BA BS)</cp:lastModifiedBy>
  <cp:revision>34</cp:revision>
  <dcterms:created xsi:type="dcterms:W3CDTF">2020-11-15T14:58:43Z</dcterms:created>
  <dcterms:modified xsi:type="dcterms:W3CDTF">2020-11-24T17:46:20Z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2020-11-24T17:46:20Z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a8d373c6-efe0-468d-af69-f47fc4285e14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